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72" r:id="rId3"/>
    <p:sldId id="311" r:id="rId4"/>
    <p:sldId id="309" r:id="rId5"/>
    <p:sldId id="312" r:id="rId6"/>
    <p:sldId id="313" r:id="rId7"/>
    <p:sldId id="314" r:id="rId8"/>
    <p:sldId id="315" r:id="rId9"/>
    <p:sldId id="316" r:id="rId10"/>
    <p:sldId id="317" r:id="rId11"/>
  </p:sldIdLst>
  <p:sldSz cx="12192000" cy="6858000"/>
  <p:notesSz cx="6886575"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ataka.watanasbe@outlook.jp" initials="m" lastIdx="3" clrIdx="0">
    <p:extLst>
      <p:ext uri="{19B8F6BF-5375-455C-9EA6-DF929625EA0E}">
        <p15:presenceInfo xmlns:p15="http://schemas.microsoft.com/office/powerpoint/2012/main" userId="1c42c651c5d6503c" providerId="Windows Live"/>
      </p:ext>
    </p:extLst>
  </p:cmAuthor>
  <p:cmAuthor id="2" name="渡辺 真隆" initials="渡辺" lastIdx="1" clrIdx="1">
    <p:extLst>
      <p:ext uri="{19B8F6BF-5375-455C-9EA6-DF929625EA0E}">
        <p15:presenceInfo xmlns:p15="http://schemas.microsoft.com/office/powerpoint/2012/main" userId="bd39c002694cdf2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2" y="25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31484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61194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16282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320752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257349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68899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375824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278319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88374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25175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3102172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446970922"/>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2643229"/>
            <a:ext cx="9144000" cy="1571541"/>
          </a:xfrm>
        </p:spPr>
        <p:txBody>
          <a:bodyPr>
            <a:noAutofit/>
          </a:bodyPr>
          <a:lstStyle/>
          <a:p>
            <a:r>
              <a:rPr kumimoji="1" lang="en-US" altLang="ja-JP" sz="5400" b="1" dirty="0">
                <a:solidFill>
                  <a:srgbClr val="00B050"/>
                </a:solidFill>
              </a:rPr>
              <a:t>Bravely</a:t>
            </a:r>
            <a:r>
              <a:rPr kumimoji="1" lang="ja-JP" altLang="en-US" sz="5400" b="1" dirty="0">
                <a:solidFill>
                  <a:srgbClr val="00B050"/>
                </a:solidFill>
              </a:rPr>
              <a:t> </a:t>
            </a:r>
            <a:r>
              <a:rPr kumimoji="1" lang="en-US" altLang="ja-JP" sz="5400" b="1" dirty="0" err="1">
                <a:solidFill>
                  <a:srgbClr val="00B050"/>
                </a:solidFill>
              </a:rPr>
              <a:t>NexuSecond</a:t>
            </a:r>
            <a:endParaRPr kumimoji="1" lang="en-US" altLang="ja-JP" sz="5400" b="1" dirty="0">
              <a:solidFill>
                <a:srgbClr val="00B050"/>
              </a:solidFill>
            </a:endParaRPr>
          </a:p>
          <a:p>
            <a:r>
              <a:rPr lang="ja-JP" altLang="en-US" sz="5400" b="1" dirty="0">
                <a:solidFill>
                  <a:srgbClr val="00B050"/>
                </a:solidFill>
              </a:rPr>
              <a:t>選手</a:t>
            </a:r>
            <a:r>
              <a:rPr kumimoji="1" lang="ja-JP" altLang="en-US" sz="5400" b="1" dirty="0" smtClean="0">
                <a:solidFill>
                  <a:srgbClr val="00B050"/>
                </a:solidFill>
              </a:rPr>
              <a:t>ミーティング</a:t>
            </a:r>
            <a:r>
              <a:rPr kumimoji="1" lang="en-US" altLang="ja-JP" sz="5400" b="1" dirty="0" smtClean="0">
                <a:solidFill>
                  <a:srgbClr val="00B050"/>
                </a:solidFill>
              </a:rPr>
              <a:t>(2/22)</a:t>
            </a:r>
            <a:endParaRPr kumimoji="1" lang="ja-JP" altLang="en-US" sz="5400" b="1" dirty="0">
              <a:solidFill>
                <a:srgbClr val="00B050"/>
              </a:solidFill>
            </a:endParaRPr>
          </a:p>
        </p:txBody>
      </p:sp>
    </p:spTree>
    <p:extLst>
      <p:ext uri="{BB962C8B-B14F-4D97-AF65-F5344CB8AC3E}">
        <p14:creationId xmlns:p14="http://schemas.microsoft.com/office/powerpoint/2010/main" val="2697260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2113614"/>
            <a:ext cx="10703585" cy="3972394"/>
          </a:xfrm>
          <a:noFill/>
          <a:ln>
            <a:noFill/>
          </a:ln>
          <a:effectLst>
            <a:glow rad="139700">
              <a:schemeClr val="accent1">
                <a:satMod val="175000"/>
                <a:alpha val="40000"/>
              </a:schemeClr>
            </a:glow>
          </a:effectLst>
        </p:spPr>
        <p:txBody>
          <a:bodyPr>
            <a:normAutofit/>
          </a:bodyPr>
          <a:lstStyle/>
          <a:p>
            <a:pPr marL="0" indent="0">
              <a:lnSpc>
                <a:spcPct val="200000"/>
              </a:lnSpc>
              <a:buNone/>
            </a:pPr>
            <a:r>
              <a:rPr lang="ja-JP" altLang="en-US" dirty="0"/>
              <a:t>　</a:t>
            </a:r>
            <a:r>
              <a:rPr lang="ja-JP" altLang="en-US" dirty="0" smtClean="0"/>
              <a:t>バスケットができることに感謝しましょう。たくさんの仲間と顧問の先生、コーチ、保護者の方、場所、相手・・・</a:t>
            </a:r>
            <a:endParaRPr lang="en-US" altLang="ja-JP" dirty="0" smtClean="0"/>
          </a:p>
          <a:p>
            <a:pPr marL="0" indent="0">
              <a:lnSpc>
                <a:spcPct val="200000"/>
              </a:lnSpc>
              <a:buNone/>
            </a:pPr>
            <a:r>
              <a:rPr lang="ja-JP" altLang="en-US" dirty="0" smtClean="0"/>
              <a:t>そしてバスケットが好きで健康な自分に感謝してバスケットに取り組みましょう。</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smtClean="0">
                <a:solidFill>
                  <a:srgbClr val="0070C0"/>
                </a:solidFill>
              </a:rPr>
              <a:t>感謝</a:t>
            </a:r>
            <a:endParaRPr lang="ja-JP" altLang="en-US" b="1" dirty="0">
              <a:solidFill>
                <a:srgbClr val="0070C0"/>
              </a:solidFill>
            </a:endParaRPr>
          </a:p>
        </p:txBody>
      </p:sp>
    </p:spTree>
    <p:extLst>
      <p:ext uri="{BB962C8B-B14F-4D97-AF65-F5344CB8AC3E}">
        <p14:creationId xmlns:p14="http://schemas.microsoft.com/office/powerpoint/2010/main" val="51324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2432084"/>
            <a:ext cx="10703585" cy="4251678"/>
          </a:xfrm>
          <a:noFill/>
          <a:ln>
            <a:noFill/>
          </a:ln>
          <a:effectLst>
            <a:glow rad="139700">
              <a:schemeClr val="accent1">
                <a:satMod val="175000"/>
                <a:alpha val="40000"/>
              </a:schemeClr>
            </a:glow>
          </a:effectLst>
        </p:spPr>
        <p:txBody>
          <a:bodyPr>
            <a:normAutofit/>
          </a:bodyPr>
          <a:lstStyle/>
          <a:p>
            <a:pPr marL="0" indent="0">
              <a:lnSpc>
                <a:spcPct val="200000"/>
              </a:lnSpc>
              <a:buNone/>
            </a:pPr>
            <a:r>
              <a:rPr lang="ja-JP" altLang="en-US" dirty="0"/>
              <a:t>　最近の練習</a:t>
            </a:r>
            <a:r>
              <a:rPr lang="ja-JP" altLang="en-US" dirty="0" smtClean="0"/>
              <a:t>で</a:t>
            </a:r>
            <a:r>
              <a:rPr lang="ja-JP" altLang="en-US" dirty="0"/>
              <a:t>男女</a:t>
            </a:r>
            <a:r>
              <a:rPr lang="ja-JP" altLang="en-US" dirty="0" smtClean="0"/>
              <a:t>ともコミュニケーションについて指摘されることが多いように思いますが、コミュニケーションとはいったいどういったことでどういう意味なのでしょうか？</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smtClean="0">
                <a:solidFill>
                  <a:srgbClr val="0070C0"/>
                </a:solidFill>
              </a:rPr>
              <a:t>コミュニケーションとは？</a:t>
            </a:r>
            <a:endParaRPr lang="ja-JP" altLang="en-US" b="1" dirty="0">
              <a:solidFill>
                <a:srgbClr val="0070C0"/>
              </a:solidFill>
            </a:endParaRPr>
          </a:p>
        </p:txBody>
      </p:sp>
    </p:spTree>
    <p:extLst>
      <p:ext uri="{BB962C8B-B14F-4D97-AF65-F5344CB8AC3E}">
        <p14:creationId xmlns:p14="http://schemas.microsoft.com/office/powerpoint/2010/main" val="291330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2432084"/>
            <a:ext cx="10703585" cy="4251678"/>
          </a:xfrm>
          <a:noFill/>
          <a:ln>
            <a:noFill/>
          </a:ln>
          <a:effectLst>
            <a:glow rad="139700">
              <a:schemeClr val="accent1">
                <a:satMod val="175000"/>
                <a:alpha val="40000"/>
              </a:schemeClr>
            </a:glow>
          </a:effectLst>
        </p:spPr>
        <p:txBody>
          <a:bodyPr>
            <a:normAutofit/>
          </a:bodyPr>
          <a:lstStyle/>
          <a:p>
            <a:pPr marL="0" indent="0">
              <a:lnSpc>
                <a:spcPct val="200000"/>
              </a:lnSpc>
              <a:buNone/>
            </a:pPr>
            <a:r>
              <a:rPr lang="ja-JP" altLang="en-US" dirty="0"/>
              <a:t>１ 社会生活を営む人間が互いに意思や感情、思考を伝達し合うこと。言語・文字・身振りなどを媒介として</a:t>
            </a:r>
            <a:r>
              <a:rPr lang="ja-JP" altLang="en-US" dirty="0" smtClean="0"/>
              <a:t>行われる。</a:t>
            </a:r>
            <a:endParaRPr lang="en-US" altLang="ja-JP" dirty="0" smtClean="0"/>
          </a:p>
          <a:p>
            <a:pPr marL="0" indent="0">
              <a:lnSpc>
                <a:spcPct val="200000"/>
              </a:lnSpc>
              <a:buNone/>
            </a:pPr>
            <a:r>
              <a:rPr lang="ja-JP" altLang="en-US" dirty="0"/>
              <a:t>２ 動物どうしの間で行われる、身振りや音声などによる情報伝達。</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smtClean="0">
                <a:solidFill>
                  <a:srgbClr val="0070C0"/>
                </a:solidFill>
              </a:rPr>
              <a:t>コミュニケーションとは？</a:t>
            </a:r>
            <a:endParaRPr lang="ja-JP" altLang="en-US" b="1" dirty="0">
              <a:solidFill>
                <a:srgbClr val="0070C0"/>
              </a:solidFill>
            </a:endParaRPr>
          </a:p>
        </p:txBody>
      </p:sp>
    </p:spTree>
    <p:extLst>
      <p:ext uri="{BB962C8B-B14F-4D97-AF65-F5344CB8AC3E}">
        <p14:creationId xmlns:p14="http://schemas.microsoft.com/office/powerpoint/2010/main" val="17819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2293132"/>
            <a:ext cx="10515600" cy="3777884"/>
          </a:xfrm>
          <a:ln>
            <a:noFill/>
          </a:ln>
          <a:effectLst>
            <a:glow rad="139700">
              <a:schemeClr val="accent1">
                <a:satMod val="175000"/>
                <a:alpha val="40000"/>
              </a:schemeClr>
            </a:glow>
          </a:effectLst>
          <a:scene3d>
            <a:camera prst="orthographicFront"/>
            <a:lightRig rig="threePt" dir="t"/>
          </a:scene3d>
          <a:sp3d>
            <a:bevelT w="165100" prst="coolSlant"/>
          </a:sp3d>
        </p:spPr>
        <p:txBody>
          <a:bodyPr>
            <a:normAutofit/>
          </a:bodyPr>
          <a:lstStyle/>
          <a:p>
            <a:pPr marL="0" indent="0" algn="ctr">
              <a:lnSpc>
                <a:spcPct val="200000"/>
              </a:lnSpc>
              <a:buNone/>
            </a:pPr>
            <a:r>
              <a:rPr lang="ja-JP" altLang="en-US" sz="3600" dirty="0" smtClean="0">
                <a:highlight>
                  <a:srgbClr val="FFFF00"/>
                </a:highlight>
              </a:rPr>
              <a:t>個人の目標　　＿＿＿＿＿＿＿＿＿＿＿＿</a:t>
            </a:r>
            <a:endParaRPr lang="en-US" altLang="ja-JP" sz="3600" dirty="0">
              <a:highlight>
                <a:srgbClr val="FFFF00"/>
              </a:highlight>
            </a:endParaRPr>
          </a:p>
          <a:p>
            <a:pPr marL="0" indent="0" algn="ctr">
              <a:lnSpc>
                <a:spcPct val="200000"/>
              </a:lnSpc>
              <a:buNone/>
            </a:pPr>
            <a:endParaRPr lang="en-US" altLang="ja-JP" sz="3600" dirty="0">
              <a:highlight>
                <a:srgbClr val="FFFF00"/>
              </a:highlight>
            </a:endParaRPr>
          </a:p>
          <a:p>
            <a:pPr marL="0" indent="0" algn="ctr">
              <a:lnSpc>
                <a:spcPct val="200000"/>
              </a:lnSpc>
              <a:buNone/>
            </a:pPr>
            <a:r>
              <a:rPr lang="ja-JP" altLang="en-US" sz="3600" dirty="0">
                <a:highlight>
                  <a:srgbClr val="FFFF00"/>
                </a:highlight>
              </a:rPr>
              <a:t>チーム</a:t>
            </a:r>
            <a:r>
              <a:rPr lang="ja-JP" altLang="en-US" sz="3600" dirty="0" smtClean="0">
                <a:highlight>
                  <a:srgbClr val="FFFF00"/>
                </a:highlight>
              </a:rPr>
              <a:t>の目標　＿＿＿＿＿＿＿＿＿＿＿＿</a:t>
            </a:r>
            <a:r>
              <a:rPr lang="ja-JP" altLang="en-US" dirty="0" smtClean="0">
                <a:highlight>
                  <a:srgbClr val="FFFF00"/>
                </a:highlight>
              </a:rPr>
              <a:t>　</a:t>
            </a:r>
            <a:r>
              <a:rPr lang="ja-JP" altLang="en-US" u="sng" dirty="0" smtClean="0">
                <a:highlight>
                  <a:srgbClr val="FFFF00"/>
                </a:highlight>
              </a:rPr>
              <a:t>　　</a:t>
            </a:r>
            <a:endParaRPr lang="en-US" altLang="ja-JP" u="sng" dirty="0" smtClean="0">
              <a:highlight>
                <a:srgbClr val="FFFF00"/>
              </a:highlight>
            </a:endParaRPr>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目標</a:t>
            </a:r>
            <a:r>
              <a:rPr lang="ja-JP" altLang="en-US" b="1" dirty="0" smtClean="0">
                <a:solidFill>
                  <a:srgbClr val="0070C0"/>
                </a:solidFill>
              </a:rPr>
              <a:t>につい</a:t>
            </a:r>
            <a:r>
              <a:rPr lang="ja-JP" altLang="en-US" b="1" dirty="0">
                <a:solidFill>
                  <a:srgbClr val="0070C0"/>
                </a:solidFill>
              </a:rPr>
              <a:t>て</a:t>
            </a:r>
            <a:endParaRPr lang="ja-JP" altLang="en-US" b="1" dirty="0">
              <a:solidFill>
                <a:srgbClr val="0070C0"/>
              </a:solidFill>
            </a:endParaRPr>
          </a:p>
        </p:txBody>
      </p:sp>
    </p:spTree>
    <p:extLst>
      <p:ext uri="{BB962C8B-B14F-4D97-AF65-F5344CB8AC3E}">
        <p14:creationId xmlns:p14="http://schemas.microsoft.com/office/powerpoint/2010/main" val="58587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638955" y="1588957"/>
            <a:ext cx="10914089" cy="5081666"/>
          </a:xfrm>
          <a:ln>
            <a:noFill/>
          </a:ln>
          <a:effectLst>
            <a:glow rad="139700">
              <a:schemeClr val="accent1">
                <a:satMod val="175000"/>
                <a:alpha val="40000"/>
              </a:schemeClr>
            </a:glow>
          </a:effectLst>
          <a:scene3d>
            <a:camera prst="orthographicFront"/>
            <a:lightRig rig="threePt" dir="t"/>
          </a:scene3d>
          <a:sp3d>
            <a:bevelT w="165100" prst="coolSlant"/>
          </a:sp3d>
        </p:spPr>
        <p:txBody>
          <a:bodyPr>
            <a:normAutofit fontScale="92500" lnSpcReduction="20000"/>
          </a:bodyPr>
          <a:lstStyle/>
          <a:p>
            <a:pPr marL="0" indent="0">
              <a:lnSpc>
                <a:spcPct val="200000"/>
              </a:lnSpc>
              <a:buNone/>
            </a:pPr>
            <a:r>
              <a:rPr lang="ja-JP" altLang="en-US" dirty="0" smtClean="0">
                <a:highlight>
                  <a:srgbClr val="FFFF00"/>
                </a:highlight>
              </a:rPr>
              <a:t>個人の目標　　　　福島県の代表選手になる</a:t>
            </a:r>
            <a:endParaRPr lang="en-US" altLang="ja-JP" dirty="0" smtClean="0">
              <a:highlight>
                <a:srgbClr val="FFFF00"/>
              </a:highlight>
            </a:endParaRPr>
          </a:p>
          <a:p>
            <a:pPr marL="0" indent="0">
              <a:lnSpc>
                <a:spcPct val="200000"/>
              </a:lnSpc>
              <a:buNone/>
            </a:pPr>
            <a:r>
              <a:rPr lang="ja-JP" altLang="en-US" dirty="0" smtClean="0"/>
              <a:t>そのためには①　　県北地区で誰にも負けない選手になる</a:t>
            </a:r>
            <a:endParaRPr lang="en-US" altLang="ja-JP" dirty="0" smtClean="0"/>
          </a:p>
          <a:p>
            <a:pPr marL="0" indent="0">
              <a:lnSpc>
                <a:spcPct val="200000"/>
              </a:lnSpc>
              <a:buNone/>
            </a:pPr>
            <a:r>
              <a:rPr lang="ja-JP" altLang="en-US" dirty="0" smtClean="0"/>
              <a:t>そのためには②　　所属チームを引っ張っていける選手になる</a:t>
            </a:r>
            <a:endParaRPr lang="en-US" altLang="ja-JP" dirty="0" smtClean="0"/>
          </a:p>
          <a:p>
            <a:pPr marL="0" indent="0">
              <a:lnSpc>
                <a:spcPct val="200000"/>
              </a:lnSpc>
              <a:buNone/>
            </a:pPr>
            <a:r>
              <a:rPr lang="ja-JP" altLang="en-US" dirty="0" smtClean="0"/>
              <a:t>そのためには③　　</a:t>
            </a:r>
            <a:r>
              <a:rPr lang="en-US" altLang="ja-JP" dirty="0" smtClean="0"/>
              <a:t>Def</a:t>
            </a:r>
            <a:r>
              <a:rPr lang="ja-JP" altLang="en-US" dirty="0" smtClean="0"/>
              <a:t>で絶対に抜かれずヘルプもできるようにする</a:t>
            </a:r>
            <a:endParaRPr lang="en-US" altLang="ja-JP" dirty="0" smtClean="0"/>
          </a:p>
          <a:p>
            <a:pPr marL="0" indent="0">
              <a:lnSpc>
                <a:spcPct val="200000"/>
              </a:lnSpc>
              <a:buNone/>
            </a:pPr>
            <a:r>
              <a:rPr lang="ja-JP" altLang="en-US" dirty="0" smtClean="0"/>
              <a:t>そのためには④　　ボールマンは</a:t>
            </a:r>
            <a:r>
              <a:rPr lang="en-US" altLang="ja-JP" dirty="0" smtClean="0"/>
              <a:t>1</a:t>
            </a:r>
            <a:r>
              <a:rPr lang="ja-JP" altLang="en-US" dirty="0" smtClean="0"/>
              <a:t>アームでプレッシャーをかける</a:t>
            </a:r>
            <a:endParaRPr lang="en-US" altLang="ja-JP" dirty="0" smtClean="0"/>
          </a:p>
          <a:p>
            <a:pPr marL="0" indent="0">
              <a:lnSpc>
                <a:spcPct val="200000"/>
              </a:lnSpc>
              <a:buNone/>
            </a:pPr>
            <a:r>
              <a:rPr lang="ja-JP" altLang="en-US" dirty="0" smtClean="0"/>
              <a:t>そ</a:t>
            </a:r>
            <a:r>
              <a:rPr lang="ja-JP" altLang="en-US" dirty="0"/>
              <a:t>のために</a:t>
            </a:r>
            <a:r>
              <a:rPr lang="ja-JP" altLang="en-US" dirty="0" smtClean="0"/>
              <a:t>は⑤　　フットワークとハンドワークを毎日頑張る</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目標</a:t>
            </a:r>
            <a:r>
              <a:rPr lang="ja-JP" altLang="en-US" b="1" dirty="0" smtClean="0">
                <a:solidFill>
                  <a:srgbClr val="0070C0"/>
                </a:solidFill>
              </a:rPr>
              <a:t>につい</a:t>
            </a:r>
            <a:r>
              <a:rPr lang="ja-JP" altLang="en-US" b="1" dirty="0">
                <a:solidFill>
                  <a:srgbClr val="0070C0"/>
                </a:solidFill>
              </a:rPr>
              <a:t>て</a:t>
            </a:r>
            <a:endParaRPr lang="ja-JP" altLang="en-US" b="1" dirty="0">
              <a:solidFill>
                <a:srgbClr val="0070C0"/>
              </a:solidFill>
            </a:endParaRPr>
          </a:p>
        </p:txBody>
      </p:sp>
    </p:spTree>
    <p:extLst>
      <p:ext uri="{BB962C8B-B14F-4D97-AF65-F5344CB8AC3E}">
        <p14:creationId xmlns:p14="http://schemas.microsoft.com/office/powerpoint/2010/main" val="198795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638955" y="1588957"/>
            <a:ext cx="10914089" cy="5081666"/>
          </a:xfrm>
          <a:ln>
            <a:noFill/>
          </a:ln>
          <a:effectLst>
            <a:glow rad="139700">
              <a:schemeClr val="accent1">
                <a:satMod val="175000"/>
                <a:alpha val="40000"/>
              </a:schemeClr>
            </a:glow>
          </a:effectLst>
          <a:scene3d>
            <a:camera prst="orthographicFront"/>
            <a:lightRig rig="threePt" dir="t"/>
          </a:scene3d>
          <a:sp3d>
            <a:bevelT w="165100" prst="coolSlant"/>
          </a:sp3d>
        </p:spPr>
        <p:txBody>
          <a:bodyPr>
            <a:normAutofit fontScale="92500" lnSpcReduction="20000"/>
          </a:bodyPr>
          <a:lstStyle/>
          <a:p>
            <a:pPr marL="0" indent="0">
              <a:lnSpc>
                <a:spcPct val="200000"/>
              </a:lnSpc>
              <a:buNone/>
            </a:pPr>
            <a:r>
              <a:rPr lang="ja-JP" altLang="en-US" dirty="0" smtClean="0">
                <a:highlight>
                  <a:srgbClr val="FFFF00"/>
                </a:highlight>
              </a:rPr>
              <a:t>個人の目標　　　　福島高校に合格する</a:t>
            </a:r>
            <a:endParaRPr lang="en-US" altLang="ja-JP" dirty="0" smtClean="0">
              <a:highlight>
                <a:srgbClr val="FFFF00"/>
              </a:highlight>
            </a:endParaRPr>
          </a:p>
          <a:p>
            <a:pPr marL="0" indent="0">
              <a:lnSpc>
                <a:spcPct val="200000"/>
              </a:lnSpc>
              <a:buNone/>
            </a:pPr>
            <a:r>
              <a:rPr lang="ja-JP" altLang="en-US" dirty="0" smtClean="0"/>
              <a:t>そのためには①　　学年で５位以内に入る</a:t>
            </a:r>
            <a:endParaRPr lang="en-US" altLang="ja-JP" dirty="0" smtClean="0"/>
          </a:p>
          <a:p>
            <a:pPr marL="0" indent="0">
              <a:lnSpc>
                <a:spcPct val="200000"/>
              </a:lnSpc>
              <a:buNone/>
            </a:pPr>
            <a:r>
              <a:rPr lang="ja-JP" altLang="en-US" dirty="0" smtClean="0"/>
              <a:t>そのためには②　　５教科合計で〇〇点以上取る</a:t>
            </a:r>
            <a:endParaRPr lang="en-US" altLang="ja-JP" dirty="0" smtClean="0"/>
          </a:p>
          <a:p>
            <a:pPr marL="0" indent="0">
              <a:lnSpc>
                <a:spcPct val="200000"/>
              </a:lnSpc>
              <a:buNone/>
            </a:pPr>
            <a:r>
              <a:rPr lang="ja-JP" altLang="en-US" dirty="0" smtClean="0"/>
              <a:t>そのためには③　　</a:t>
            </a:r>
            <a:r>
              <a:rPr lang="ja-JP" altLang="en-US" dirty="0"/>
              <a:t>苦手</a:t>
            </a:r>
            <a:r>
              <a:rPr lang="ja-JP" altLang="en-US" dirty="0" smtClean="0"/>
              <a:t>な国語をもっと頑張る</a:t>
            </a:r>
            <a:endParaRPr lang="en-US" altLang="ja-JP" dirty="0" smtClean="0"/>
          </a:p>
          <a:p>
            <a:pPr marL="0" indent="0">
              <a:lnSpc>
                <a:spcPct val="200000"/>
              </a:lnSpc>
              <a:buNone/>
            </a:pPr>
            <a:r>
              <a:rPr lang="ja-JP" altLang="en-US" dirty="0" smtClean="0"/>
              <a:t>そのためには④　　参考書や問題集を使う、塾に通うなどする</a:t>
            </a:r>
            <a:endParaRPr lang="en-US" altLang="ja-JP" dirty="0" smtClean="0"/>
          </a:p>
          <a:p>
            <a:pPr marL="0" indent="0">
              <a:lnSpc>
                <a:spcPct val="200000"/>
              </a:lnSpc>
              <a:buNone/>
            </a:pPr>
            <a:r>
              <a:rPr lang="ja-JP" altLang="en-US" dirty="0" smtClean="0"/>
              <a:t>そ</a:t>
            </a:r>
            <a:r>
              <a:rPr lang="ja-JP" altLang="en-US" dirty="0"/>
              <a:t>のために</a:t>
            </a:r>
            <a:r>
              <a:rPr lang="ja-JP" altLang="en-US" dirty="0" smtClean="0"/>
              <a:t>は⑤　　お父さんお母さんにお願いする</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目標</a:t>
            </a:r>
            <a:r>
              <a:rPr lang="ja-JP" altLang="en-US" b="1" dirty="0" smtClean="0">
                <a:solidFill>
                  <a:srgbClr val="0070C0"/>
                </a:solidFill>
              </a:rPr>
              <a:t>につい</a:t>
            </a:r>
            <a:r>
              <a:rPr lang="ja-JP" altLang="en-US" b="1" dirty="0">
                <a:solidFill>
                  <a:srgbClr val="0070C0"/>
                </a:solidFill>
              </a:rPr>
              <a:t>て</a:t>
            </a:r>
            <a:endParaRPr lang="ja-JP" altLang="en-US" b="1" dirty="0">
              <a:solidFill>
                <a:srgbClr val="0070C0"/>
              </a:solidFill>
            </a:endParaRPr>
          </a:p>
        </p:txBody>
      </p:sp>
    </p:spTree>
    <p:extLst>
      <p:ext uri="{BB962C8B-B14F-4D97-AF65-F5344CB8AC3E}">
        <p14:creationId xmlns:p14="http://schemas.microsoft.com/office/powerpoint/2010/main" val="125791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2432084"/>
            <a:ext cx="10703585" cy="4251678"/>
          </a:xfrm>
          <a:noFill/>
          <a:ln>
            <a:noFill/>
          </a:ln>
          <a:effectLst>
            <a:glow rad="139700">
              <a:schemeClr val="accent1">
                <a:satMod val="175000"/>
                <a:alpha val="40000"/>
              </a:schemeClr>
            </a:glow>
          </a:effectLst>
        </p:spPr>
        <p:txBody>
          <a:bodyPr>
            <a:normAutofit/>
          </a:bodyPr>
          <a:lstStyle/>
          <a:p>
            <a:pPr marL="0" indent="0">
              <a:lnSpc>
                <a:spcPct val="200000"/>
              </a:lnSpc>
              <a:buNone/>
            </a:pPr>
            <a:r>
              <a:rPr lang="ja-JP" altLang="en-US" dirty="0"/>
              <a:t>　</a:t>
            </a:r>
            <a:r>
              <a:rPr lang="ja-JP" altLang="en-US" dirty="0" smtClean="0"/>
              <a:t>友達がいる、スクールに行っていたから、お父さんお母さんの勧めで、もっとバスケットがしたい、上手くなりたい・・・</a:t>
            </a:r>
            <a:endParaRPr lang="en-US" altLang="ja-JP" dirty="0" smtClean="0"/>
          </a:p>
          <a:p>
            <a:pPr marL="0" indent="0">
              <a:lnSpc>
                <a:spcPct val="200000"/>
              </a:lnSpc>
              <a:buNone/>
            </a:pPr>
            <a:r>
              <a:rPr lang="ja-JP" altLang="en-US" dirty="0"/>
              <a:t>　</a:t>
            </a:r>
            <a:r>
              <a:rPr lang="ja-JP" altLang="en-US" dirty="0" smtClean="0"/>
              <a:t>最初の理由はさまざまかもしれない。ではバスケットを始めた理由は？</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smtClean="0">
                <a:solidFill>
                  <a:srgbClr val="0070C0"/>
                </a:solidFill>
              </a:rPr>
              <a:t>ネクサスに通っている理由は</a:t>
            </a:r>
            <a:r>
              <a:rPr lang="ja-JP" altLang="en-US" b="1" dirty="0" smtClean="0">
                <a:solidFill>
                  <a:srgbClr val="0070C0"/>
                </a:solidFill>
              </a:rPr>
              <a:t>？</a:t>
            </a:r>
            <a:endParaRPr lang="ja-JP" altLang="en-US" b="1" dirty="0">
              <a:solidFill>
                <a:srgbClr val="0070C0"/>
              </a:solidFill>
            </a:endParaRPr>
          </a:p>
        </p:txBody>
      </p:sp>
    </p:spTree>
    <p:extLst>
      <p:ext uri="{BB962C8B-B14F-4D97-AF65-F5344CB8AC3E}">
        <p14:creationId xmlns:p14="http://schemas.microsoft.com/office/powerpoint/2010/main" val="223933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2432084"/>
            <a:ext cx="10703585" cy="3653923"/>
          </a:xfrm>
          <a:noFill/>
          <a:ln>
            <a:noFill/>
          </a:ln>
          <a:effectLst>
            <a:glow rad="139700">
              <a:schemeClr val="accent1">
                <a:satMod val="175000"/>
                <a:alpha val="40000"/>
              </a:schemeClr>
            </a:glow>
          </a:effectLst>
        </p:spPr>
        <p:txBody>
          <a:bodyPr>
            <a:normAutofit/>
          </a:bodyPr>
          <a:lstStyle/>
          <a:p>
            <a:pPr marL="0" indent="0">
              <a:lnSpc>
                <a:spcPct val="200000"/>
              </a:lnSpc>
              <a:buNone/>
            </a:pPr>
            <a:r>
              <a:rPr lang="ja-JP" altLang="en-US" dirty="0"/>
              <a:t>　</a:t>
            </a:r>
            <a:r>
              <a:rPr lang="ja-JP" altLang="en-US" dirty="0" smtClean="0"/>
              <a:t>バスケットを始めた理由、ネクサスに入った理由、それぞれ理由があると思いますが、今バスケットをしている理由で一番の理由は</a:t>
            </a:r>
            <a:r>
              <a:rPr lang="ja-JP" altLang="en-US" b="1" u="sng" dirty="0" smtClean="0"/>
              <a:t>「バスケットが好き」</a:t>
            </a:r>
            <a:r>
              <a:rPr lang="ja-JP" altLang="en-US" dirty="0" smtClean="0"/>
              <a:t>とい</a:t>
            </a:r>
            <a:r>
              <a:rPr lang="ja-JP" altLang="en-US" dirty="0"/>
              <a:t>う</a:t>
            </a:r>
            <a:r>
              <a:rPr lang="ja-JP" altLang="en-US" dirty="0" smtClean="0"/>
              <a:t>理由だと思います。</a:t>
            </a:r>
            <a:endParaRPr lang="en-US" altLang="ja-JP" b="1" u="sng"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smtClean="0">
                <a:solidFill>
                  <a:srgbClr val="0070C0"/>
                </a:solidFill>
              </a:rPr>
              <a:t>ネクサスに通っている理由は</a:t>
            </a:r>
            <a:r>
              <a:rPr lang="ja-JP" altLang="en-US" b="1" dirty="0" smtClean="0">
                <a:solidFill>
                  <a:srgbClr val="0070C0"/>
                </a:solidFill>
              </a:rPr>
              <a:t>？</a:t>
            </a:r>
            <a:endParaRPr lang="ja-JP" altLang="en-US" b="1" dirty="0">
              <a:solidFill>
                <a:srgbClr val="0070C0"/>
              </a:solidFill>
            </a:endParaRPr>
          </a:p>
        </p:txBody>
      </p:sp>
    </p:spTree>
    <p:extLst>
      <p:ext uri="{BB962C8B-B14F-4D97-AF65-F5344CB8AC3E}">
        <p14:creationId xmlns:p14="http://schemas.microsoft.com/office/powerpoint/2010/main" val="60829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2432084"/>
            <a:ext cx="10703585" cy="3653923"/>
          </a:xfrm>
          <a:noFill/>
          <a:ln>
            <a:noFill/>
          </a:ln>
          <a:effectLst>
            <a:glow rad="139700">
              <a:schemeClr val="accent1">
                <a:satMod val="175000"/>
                <a:alpha val="40000"/>
              </a:schemeClr>
            </a:glow>
          </a:effectLst>
        </p:spPr>
        <p:txBody>
          <a:bodyPr>
            <a:normAutofit/>
          </a:bodyPr>
          <a:lstStyle/>
          <a:p>
            <a:pPr marL="0" indent="0">
              <a:lnSpc>
                <a:spcPct val="200000"/>
              </a:lnSpc>
              <a:buNone/>
            </a:pPr>
            <a:r>
              <a:rPr lang="ja-JP" altLang="en-US" dirty="0"/>
              <a:t>　</a:t>
            </a:r>
            <a:r>
              <a:rPr lang="ja-JP" altLang="en-US" dirty="0" smtClean="0"/>
              <a:t>みんなは今当たり前のようにバスケットをしていますが、できなくなったらどうしますか？</a:t>
            </a:r>
            <a:endParaRPr lang="en-US" altLang="ja-JP" b="1" u="sng"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バスケット</a:t>
            </a:r>
            <a:r>
              <a:rPr lang="ja-JP" altLang="en-US" b="1" dirty="0" smtClean="0">
                <a:solidFill>
                  <a:srgbClr val="0070C0"/>
                </a:solidFill>
              </a:rPr>
              <a:t>ができなくなったら</a:t>
            </a:r>
            <a:r>
              <a:rPr lang="ja-JP" altLang="en-US" b="1" dirty="0">
                <a:solidFill>
                  <a:srgbClr val="0070C0"/>
                </a:solidFill>
              </a:rPr>
              <a:t>？</a:t>
            </a:r>
            <a:endParaRPr lang="ja-JP" altLang="en-US" b="1" dirty="0">
              <a:solidFill>
                <a:srgbClr val="0070C0"/>
              </a:solidFill>
            </a:endParaRPr>
          </a:p>
        </p:txBody>
      </p:sp>
    </p:spTree>
    <p:extLst>
      <p:ext uri="{BB962C8B-B14F-4D97-AF65-F5344CB8AC3E}">
        <p14:creationId xmlns:p14="http://schemas.microsoft.com/office/powerpoint/2010/main" val="304812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3225</TotalTime>
  <Words>463</Words>
  <Application>Microsoft Office PowerPoint</Application>
  <PresentationFormat>ワイド画面</PresentationFormat>
  <Paragraphs>35</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游ゴシック Light</vt:lpstr>
      <vt:lpstr>Arial</vt:lpstr>
      <vt:lpstr>Office テーマ</vt:lpstr>
      <vt:lpstr>PowerPoint プレゼンテーション</vt:lpstr>
      <vt:lpstr>コミュニケーションとは？</vt:lpstr>
      <vt:lpstr>コミュニケーションとは？</vt:lpstr>
      <vt:lpstr>目標について</vt:lpstr>
      <vt:lpstr>目標について</vt:lpstr>
      <vt:lpstr>目標について</vt:lpstr>
      <vt:lpstr>ネクサスに通っている理由は？</vt:lpstr>
      <vt:lpstr>ネクサスに通っている理由は？</vt:lpstr>
      <vt:lpstr>バスケットができなくなったら？</vt:lpstr>
      <vt:lpstr>感謝</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 masataka(渡邊 真隆 北芝 （産Ｓジ）［産Ｓブ］（産生技）)</dc:creator>
  <cp:lastModifiedBy>watanabe masataka(渡邊 真隆 北芝 （産Ｓジ）［産Ｓブ］（産生技）)</cp:lastModifiedBy>
  <cp:revision>142</cp:revision>
  <cp:lastPrinted>2021-02-07T05:42:00Z</cp:lastPrinted>
  <dcterms:created xsi:type="dcterms:W3CDTF">2020-05-18T23:19:41Z</dcterms:created>
  <dcterms:modified xsi:type="dcterms:W3CDTF">2021-02-22T07:58:38Z</dcterms:modified>
</cp:coreProperties>
</file>